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416" r:id="rId3"/>
    <p:sldId id="481" r:id="rId4"/>
    <p:sldId id="548" r:id="rId5"/>
    <p:sldId id="482" r:id="rId6"/>
    <p:sldId id="652" r:id="rId7"/>
    <p:sldId id="471" r:id="rId8"/>
    <p:sldId id="663" r:id="rId9"/>
    <p:sldId id="656" r:id="rId10"/>
    <p:sldId id="657" r:id="rId11"/>
    <p:sldId id="658" r:id="rId12"/>
    <p:sldId id="659" r:id="rId13"/>
    <p:sldId id="660" r:id="rId14"/>
    <p:sldId id="473" r:id="rId15"/>
    <p:sldId id="562" r:id="rId16"/>
    <p:sldId id="479" r:id="rId17"/>
    <p:sldId id="491" r:id="rId18"/>
    <p:sldId id="492" r:id="rId19"/>
    <p:sldId id="493" r:id="rId2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272"/>
        <p:guide pos="38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0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6.jpeg"/><Relationship Id="rId6" Type="http://schemas.openxmlformats.org/officeDocument/2006/relationships/image" Target="../media/image20.png"/><Relationship Id="rId5" Type="http://schemas.openxmlformats.org/officeDocument/2006/relationships/image" Target="../media/image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32.jpeg"/><Relationship Id="rId7" Type="http://schemas.openxmlformats.org/officeDocument/2006/relationships/image" Target="../media/image31.jpe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8.png"/><Relationship Id="rId3" Type="http://schemas.openxmlformats.org/officeDocument/2006/relationships/image" Target="../media/image28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8.png"/><Relationship Id="rId3" Type="http://schemas.openxmlformats.org/officeDocument/2006/relationships/image" Target="../media/image34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30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6.png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6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" Type="http://schemas.openxmlformats.org/officeDocument/2006/relationships/image" Target="../media/image47.png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52.png"/><Relationship Id="rId12" Type="http://schemas.openxmlformats.org/officeDocument/2006/relationships/image" Target="../media/image51.png"/><Relationship Id="rId11" Type="http://schemas.openxmlformats.org/officeDocument/2006/relationships/image" Target="../media/image50.png"/><Relationship Id="rId10" Type="http://schemas.openxmlformats.org/officeDocument/2006/relationships/image" Target="../media/image49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png"/><Relationship Id="rId8" Type="http://schemas.openxmlformats.org/officeDocument/2006/relationships/tags" Target="../tags/tag11.xml"/><Relationship Id="rId7" Type="http://schemas.openxmlformats.org/officeDocument/2006/relationships/image" Target="../media/image54.jpeg"/><Relationship Id="rId6" Type="http://schemas.openxmlformats.org/officeDocument/2006/relationships/tags" Target="../tags/tag10.xml"/><Relationship Id="rId5" Type="http://schemas.openxmlformats.org/officeDocument/2006/relationships/image" Target="../media/image53.png"/><Relationship Id="rId4" Type="http://schemas.openxmlformats.org/officeDocument/2006/relationships/tags" Target="../tags/tag9.xml"/><Relationship Id="rId3" Type="http://schemas.openxmlformats.org/officeDocument/2006/relationships/image" Target="../media/image41.png"/><Relationship Id="rId2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51.png"/><Relationship Id="rId10" Type="http://schemas.openxmlformats.org/officeDocument/2006/relationships/tags" Target="../tags/tag1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4.jpeg"/><Relationship Id="rId10" Type="http://schemas.openxmlformats.org/officeDocument/2006/relationships/image" Target="../media/image1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6.jpeg"/><Relationship Id="rId7" Type="http://schemas.openxmlformats.org/officeDocument/2006/relationships/image" Target="../media/image15.jpe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jpeg"/><Relationship Id="rId8" Type="http://schemas.openxmlformats.org/officeDocument/2006/relationships/image" Target="../media/image21.jpe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jpeg"/><Relationship Id="rId8" Type="http://schemas.openxmlformats.org/officeDocument/2006/relationships/image" Target="../media/image21.jpe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image" Target="../media/image23.png"/><Relationship Id="rId5" Type="http://schemas.openxmlformats.org/officeDocument/2006/relationships/image" Target="../media/image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三角形的特性</a:t>
            </a:r>
            <a:endParaRPr lang="zh-CN" altLang="en-US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三角形</a:t>
            </a:r>
            <a:endParaRPr lang="zh-CN" altLang="en-US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2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三角形的稳定性</a:t>
            </a:r>
            <a:endParaRPr lang="en-US" altLang="zh-CN" sz="3600" dirty="0"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" name="AutoShape 27"/>
          <p:cNvSpPr>
            <a:spLocks noChangeArrowheads="1"/>
          </p:cNvSpPr>
          <p:nvPr/>
        </p:nvSpPr>
        <p:spPr bwMode="auto">
          <a:xfrm>
            <a:off x="3411220" y="480060"/>
            <a:ext cx="7062470" cy="322072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我们再来做一个实验。做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根两两长度相等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的木条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，把长度相等的两根作为对边，钉成一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个长方形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，然后用手捏住相对的两个对角，向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相反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方向拉动。你发现了什么？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4" name="Group 13"/>
          <p:cNvGrpSpPr/>
          <p:nvPr/>
        </p:nvGrpSpPr>
        <p:grpSpPr bwMode="auto">
          <a:xfrm>
            <a:off x="3054033" y="3983673"/>
            <a:ext cx="7419974" cy="2781300"/>
            <a:chOff x="599" y="2251"/>
            <a:chExt cx="4674" cy="1752"/>
          </a:xfrm>
        </p:grpSpPr>
        <p:pic>
          <p:nvPicPr>
            <p:cNvPr id="25" name="Picture 19" descr="{B2C8F6D1-B335-4202-911C-8427371E6F86}副本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5" y="2251"/>
              <a:ext cx="1188" cy="1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AutoShape 27"/>
            <p:cNvSpPr>
              <a:spLocks noChangeArrowheads="1"/>
            </p:cNvSpPr>
            <p:nvPr/>
          </p:nvSpPr>
          <p:spPr bwMode="auto">
            <a:xfrm>
              <a:off x="599" y="3352"/>
              <a:ext cx="3301" cy="410"/>
            </a:xfrm>
            <a:prstGeom prst="wedgeRoundRectCallout">
              <a:avLst>
                <a:gd name="adj1" fmla="val 59337"/>
                <a:gd name="adj2" fmla="val -7562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r>
                <a:rPr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</a:t>
              </a:r>
              <a:r>
                <a:rPr lang="zh-CN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四边形很容易</a:t>
              </a:r>
              <a:r>
                <a:rPr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拉动。</a:t>
              </a:r>
              <a:endPara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7" name="Picture 21" descr="u5jx02_0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725" y="3295015"/>
            <a:ext cx="3756025" cy="281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0" name="Picture 22" descr="u5jx02_0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060" y="3024505"/>
            <a:ext cx="4476750" cy="335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202" name="AutoShape 27"/>
          <p:cNvSpPr>
            <a:spLocks noChangeArrowheads="1"/>
          </p:cNvSpPr>
          <p:nvPr/>
        </p:nvSpPr>
        <p:spPr bwMode="auto">
          <a:xfrm>
            <a:off x="1057275" y="1496695"/>
            <a:ext cx="7062470" cy="720090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要使平行四边形不变形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应怎么办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200" name="AutoShape 27"/>
          <p:cNvSpPr>
            <a:spLocks noChangeArrowheads="1"/>
          </p:cNvSpPr>
          <p:nvPr/>
        </p:nvSpPr>
        <p:spPr bwMode="auto">
          <a:xfrm>
            <a:off x="3627120" y="5605145"/>
            <a:ext cx="4710430" cy="772160"/>
          </a:xfrm>
          <a:prstGeom prst="wedgeRoundRectCallout">
            <a:avLst>
              <a:gd name="adj1" fmla="val 42653"/>
              <a:gd name="adj2" fmla="val -478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三角形具有稳定性。</a:t>
            </a:r>
            <a:endParaRPr lang="zh-CN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90" name="Picture 22" descr="u5jx02_0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4" t="25752" r="24012" b="26999"/>
          <a:stretch>
            <a:fillRect/>
          </a:stretch>
        </p:blipFill>
        <p:spPr bwMode="auto">
          <a:xfrm>
            <a:off x="3707851" y="2239417"/>
            <a:ext cx="4775752" cy="307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12475">
            <a:off x="5890799" y="1924408"/>
            <a:ext cx="314325" cy="3753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8"/>
          <p:cNvSpPr>
            <a:spLocks noChangeArrowheads="1"/>
          </p:cNvSpPr>
          <p:nvPr/>
        </p:nvSpPr>
        <p:spPr bwMode="auto">
          <a:xfrm>
            <a:off x="4462046" y="2838896"/>
            <a:ext cx="95250" cy="96838"/>
          </a:xfrm>
          <a:prstGeom prst="ellipse">
            <a:avLst/>
          </a:prstGeom>
          <a:solidFill>
            <a:srgbClr val="BFBFBF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8"/>
          <p:cNvSpPr>
            <a:spLocks noChangeArrowheads="1"/>
          </p:cNvSpPr>
          <p:nvPr/>
        </p:nvSpPr>
        <p:spPr bwMode="auto">
          <a:xfrm>
            <a:off x="7486382" y="4615681"/>
            <a:ext cx="95250" cy="96838"/>
          </a:xfrm>
          <a:prstGeom prst="ellipse">
            <a:avLst/>
          </a:prstGeom>
          <a:solidFill>
            <a:srgbClr val="BFBFBF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416980" y="3004622"/>
            <a:ext cx="3098803" cy="1798405"/>
            <a:chOff x="2510710" y="2321997"/>
            <a:chExt cx="3098803" cy="1798405"/>
          </a:xfrm>
        </p:grpSpPr>
        <p:grpSp>
          <p:nvGrpSpPr>
            <p:cNvPr id="18" name="Group 31"/>
            <p:cNvGrpSpPr/>
            <p:nvPr/>
          </p:nvGrpSpPr>
          <p:grpSpPr bwMode="auto">
            <a:xfrm>
              <a:off x="2510710" y="2321997"/>
              <a:ext cx="3098803" cy="1771649"/>
              <a:chOff x="665" y="2040"/>
              <a:chExt cx="1952" cy="1116"/>
            </a:xfrm>
          </p:grpSpPr>
          <p:sp>
            <p:nvSpPr>
              <p:cNvPr id="20" name="Line 25"/>
              <p:cNvSpPr>
                <a:spLocks noChangeShapeType="1"/>
              </p:cNvSpPr>
              <p:nvPr/>
            </p:nvSpPr>
            <p:spPr bwMode="auto">
              <a:xfrm flipH="1">
                <a:off x="695" y="2040"/>
                <a:ext cx="3" cy="1116"/>
              </a:xfrm>
              <a:prstGeom prst="line">
                <a:avLst/>
              </a:prstGeom>
              <a:noFill/>
              <a:ln w="76200">
                <a:solidFill>
                  <a:srgbClr val="35FA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" name="Line 26"/>
              <p:cNvSpPr>
                <a:spLocks noChangeShapeType="1"/>
              </p:cNvSpPr>
              <p:nvPr/>
            </p:nvSpPr>
            <p:spPr bwMode="auto">
              <a:xfrm flipV="1">
                <a:off x="665" y="3156"/>
                <a:ext cx="1952" cy="0"/>
              </a:xfrm>
              <a:prstGeom prst="line">
                <a:avLst/>
              </a:prstGeom>
              <a:noFill/>
              <a:ln w="76200">
                <a:solidFill>
                  <a:srgbClr val="35FA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3" name="Line 27"/>
            <p:cNvSpPr>
              <a:spLocks noChangeShapeType="1"/>
            </p:cNvSpPr>
            <p:nvPr/>
          </p:nvSpPr>
          <p:spPr bwMode="auto">
            <a:xfrm rot="10800000">
              <a:off x="2550898" y="2336368"/>
              <a:ext cx="3051292" cy="1784034"/>
            </a:xfrm>
            <a:prstGeom prst="line">
              <a:avLst/>
            </a:prstGeom>
            <a:noFill/>
            <a:ln w="76200">
              <a:solidFill>
                <a:srgbClr val="35FA2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42881" y="2886362"/>
            <a:ext cx="3098803" cy="1801327"/>
            <a:chOff x="2636611" y="2175660"/>
            <a:chExt cx="3098803" cy="1801327"/>
          </a:xfrm>
        </p:grpSpPr>
        <p:sp>
          <p:nvSpPr>
            <p:cNvPr id="16" name="Line 27"/>
            <p:cNvSpPr>
              <a:spLocks noChangeShapeType="1"/>
            </p:cNvSpPr>
            <p:nvPr/>
          </p:nvSpPr>
          <p:spPr bwMode="auto">
            <a:xfrm>
              <a:off x="2636611" y="2192953"/>
              <a:ext cx="3051292" cy="1784034"/>
            </a:xfrm>
            <a:prstGeom prst="line">
              <a:avLst/>
            </a:prstGeom>
            <a:noFill/>
            <a:ln w="76200">
              <a:solidFill>
                <a:srgbClr val="35FA2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4" name="Group 31"/>
            <p:cNvGrpSpPr/>
            <p:nvPr/>
          </p:nvGrpSpPr>
          <p:grpSpPr bwMode="auto">
            <a:xfrm rot="10800000">
              <a:off x="2636611" y="2175660"/>
              <a:ext cx="3098803" cy="1771649"/>
              <a:chOff x="665" y="2040"/>
              <a:chExt cx="1952" cy="1116"/>
            </a:xfrm>
          </p:grpSpPr>
          <p:sp>
            <p:nvSpPr>
              <p:cNvPr id="25" name="Line 25"/>
              <p:cNvSpPr>
                <a:spLocks noChangeShapeType="1"/>
              </p:cNvSpPr>
              <p:nvPr/>
            </p:nvSpPr>
            <p:spPr bwMode="auto">
              <a:xfrm flipH="1">
                <a:off x="695" y="2040"/>
                <a:ext cx="3" cy="1116"/>
              </a:xfrm>
              <a:prstGeom prst="line">
                <a:avLst/>
              </a:prstGeom>
              <a:noFill/>
              <a:ln w="76200">
                <a:solidFill>
                  <a:srgbClr val="35FA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6" name="Line 26"/>
              <p:cNvSpPr>
                <a:spLocks noChangeShapeType="1"/>
              </p:cNvSpPr>
              <p:nvPr/>
            </p:nvSpPr>
            <p:spPr bwMode="auto">
              <a:xfrm flipV="1">
                <a:off x="665" y="3156"/>
                <a:ext cx="1952" cy="0"/>
              </a:xfrm>
              <a:prstGeom prst="line">
                <a:avLst/>
              </a:prstGeom>
              <a:noFill/>
              <a:ln w="76200">
                <a:solidFill>
                  <a:srgbClr val="35FA2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TextBox 14"/>
          <p:cNvSpPr txBox="1"/>
          <p:nvPr/>
        </p:nvSpPr>
        <p:spPr>
          <a:xfrm>
            <a:off x="768985" y="1965960"/>
            <a:ext cx="98101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eaLnBrk="0" hangingPunct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自行车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的支架常常做成三角形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是利用了三角形具有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的特性。</a:t>
            </a:r>
            <a:endParaRPr lang="zh-CN" altLang="en-US" sz="36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86855" y="621547"/>
            <a:ext cx="2417445" cy="645160"/>
          </a:xfrm>
          <a:prstGeom prst="rect">
            <a:avLst/>
          </a:prstGeom>
        </p:spPr>
        <p:txBody>
          <a:bodyPr wrap="none">
            <a:spAutoFit/>
          </a:bodyPr>
          <a:p>
            <a:pPr algn="r"/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90252" y="3074194"/>
            <a:ext cx="155448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稳定性</a:t>
            </a:r>
            <a:endParaRPr lang="zh-CN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942" y="3516005"/>
            <a:ext cx="5652120" cy="31793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完成教材第61页“做一做”。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4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7" name="矩形 36"/>
          <p:cNvSpPr/>
          <p:nvPr/>
        </p:nvSpPr>
        <p:spPr>
          <a:xfrm>
            <a:off x="674434" y="1853806"/>
            <a:ext cx="9012207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举出生活中应用三角形稳定性的例子。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3"/>
          <a:stretch>
            <a:fillRect/>
          </a:stretch>
        </p:blipFill>
        <p:spPr>
          <a:xfrm>
            <a:off x="3297555" y="2980055"/>
            <a:ext cx="3849370" cy="272415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70"/>
          <a:stretch>
            <a:fillRect/>
          </a:stretch>
        </p:blipFill>
        <p:spPr>
          <a:xfrm>
            <a:off x="7934960" y="2988310"/>
            <a:ext cx="3801110" cy="2659380"/>
          </a:xfrm>
          <a:prstGeom prst="rect">
            <a:avLst/>
          </a:prstGeom>
        </p:spPr>
      </p:pic>
      <p:pic>
        <p:nvPicPr>
          <p:cNvPr id="45" name="Picture 25" descr="u5jx02_0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7" r="21562"/>
          <a:stretch>
            <a:fillRect/>
          </a:stretch>
        </p:blipFill>
        <p:spPr bwMode="auto">
          <a:xfrm>
            <a:off x="360045" y="2761615"/>
            <a:ext cx="2734310" cy="321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6" name="Group 29"/>
          <p:cNvGrpSpPr/>
          <p:nvPr/>
        </p:nvGrpSpPr>
        <p:grpSpPr bwMode="auto">
          <a:xfrm>
            <a:off x="930910" y="3012440"/>
            <a:ext cx="1233170" cy="457835"/>
            <a:chOff x="510" y="1314"/>
            <a:chExt cx="582" cy="216"/>
          </a:xfrm>
        </p:grpSpPr>
        <p:sp>
          <p:nvSpPr>
            <p:cNvPr id="47" name="Line 26"/>
            <p:cNvSpPr>
              <a:spLocks noChangeShapeType="1"/>
            </p:cNvSpPr>
            <p:nvPr/>
          </p:nvSpPr>
          <p:spPr bwMode="auto">
            <a:xfrm flipV="1">
              <a:off x="510" y="1482"/>
              <a:ext cx="552" cy="4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050"/>
            </a:p>
          </p:txBody>
        </p:sp>
        <p:sp>
          <p:nvSpPr>
            <p:cNvPr id="48" name="Line 27"/>
            <p:cNvSpPr>
              <a:spLocks noChangeShapeType="1"/>
            </p:cNvSpPr>
            <p:nvPr/>
          </p:nvSpPr>
          <p:spPr bwMode="auto">
            <a:xfrm flipV="1">
              <a:off x="510" y="1332"/>
              <a:ext cx="582" cy="19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050"/>
            </a:p>
          </p:txBody>
        </p:sp>
        <p:sp>
          <p:nvSpPr>
            <p:cNvPr id="49" name="Line 28"/>
            <p:cNvSpPr>
              <a:spLocks noChangeShapeType="1"/>
            </p:cNvSpPr>
            <p:nvPr/>
          </p:nvSpPr>
          <p:spPr bwMode="auto">
            <a:xfrm flipH="1">
              <a:off x="1050" y="1314"/>
              <a:ext cx="42" cy="18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050"/>
            </a:p>
          </p:txBody>
        </p:sp>
      </p:grpSp>
      <p:sp>
        <p:nvSpPr>
          <p:cNvPr id="50" name="等腰三角形 18"/>
          <p:cNvSpPr>
            <a:spLocks noChangeArrowheads="1"/>
          </p:cNvSpPr>
          <p:nvPr/>
        </p:nvSpPr>
        <p:spPr bwMode="auto">
          <a:xfrm>
            <a:off x="4602480" y="4056380"/>
            <a:ext cx="1423035" cy="1647825"/>
          </a:xfrm>
          <a:custGeom>
            <a:avLst/>
            <a:gdLst>
              <a:gd name="connsiteX0" fmla="*/ 0 w 1027239"/>
              <a:gd name="connsiteY0" fmla="*/ 981835 h 981835"/>
              <a:gd name="connsiteX1" fmla="*/ 513620 w 1027239"/>
              <a:gd name="connsiteY1" fmla="*/ 0 h 981835"/>
              <a:gd name="connsiteX2" fmla="*/ 1027239 w 1027239"/>
              <a:gd name="connsiteY2" fmla="*/ 981835 h 981835"/>
              <a:gd name="connsiteX3" fmla="*/ 0 w 1027239"/>
              <a:gd name="connsiteY3" fmla="*/ 981835 h 981835"/>
              <a:gd name="connsiteX0-1" fmla="*/ 0 w 1446339"/>
              <a:gd name="connsiteY0-2" fmla="*/ 981835 h 981835"/>
              <a:gd name="connsiteX1-3" fmla="*/ 513620 w 1446339"/>
              <a:gd name="connsiteY1-4" fmla="*/ 0 h 981835"/>
              <a:gd name="connsiteX2-5" fmla="*/ 1446339 w 1446339"/>
              <a:gd name="connsiteY2-6" fmla="*/ 854835 h 981835"/>
              <a:gd name="connsiteX3-7" fmla="*/ 0 w 1446339"/>
              <a:gd name="connsiteY3-8" fmla="*/ 981835 h 981835"/>
              <a:gd name="connsiteX0-9" fmla="*/ 0 w 1433639"/>
              <a:gd name="connsiteY0-10" fmla="*/ 892935 h 892935"/>
              <a:gd name="connsiteX1-11" fmla="*/ 500920 w 1433639"/>
              <a:gd name="connsiteY1-12" fmla="*/ 0 h 892935"/>
              <a:gd name="connsiteX2-13" fmla="*/ 1433639 w 1433639"/>
              <a:gd name="connsiteY2-14" fmla="*/ 854835 h 892935"/>
              <a:gd name="connsiteX3-15" fmla="*/ 0 w 1433639"/>
              <a:gd name="connsiteY3-16" fmla="*/ 892935 h 892935"/>
              <a:gd name="connsiteX0-17" fmla="*/ 0 w 1433639"/>
              <a:gd name="connsiteY0-18" fmla="*/ 943735 h 943735"/>
              <a:gd name="connsiteX1-19" fmla="*/ 986941 w 1433639"/>
              <a:gd name="connsiteY1-20" fmla="*/ 0 h 943735"/>
              <a:gd name="connsiteX2-21" fmla="*/ 1433639 w 1433639"/>
              <a:gd name="connsiteY2-22" fmla="*/ 905635 h 943735"/>
              <a:gd name="connsiteX3-23" fmla="*/ 0 w 1433639"/>
              <a:gd name="connsiteY3-24" fmla="*/ 943735 h 943735"/>
              <a:gd name="connsiteX0-25" fmla="*/ 0 w 1941751"/>
              <a:gd name="connsiteY0-26" fmla="*/ 943735 h 1096135"/>
              <a:gd name="connsiteX1-27" fmla="*/ 986941 w 1941751"/>
              <a:gd name="connsiteY1-28" fmla="*/ 0 h 1096135"/>
              <a:gd name="connsiteX2-29" fmla="*/ 1941751 w 1941751"/>
              <a:gd name="connsiteY2-30" fmla="*/ 1096135 h 1096135"/>
              <a:gd name="connsiteX3-31" fmla="*/ 0 w 1941751"/>
              <a:gd name="connsiteY3-32" fmla="*/ 943735 h 1096135"/>
              <a:gd name="connsiteX0-33" fmla="*/ 0 w 1875476"/>
              <a:gd name="connsiteY0-34" fmla="*/ 1058035 h 1096135"/>
              <a:gd name="connsiteX1-35" fmla="*/ 920666 w 1875476"/>
              <a:gd name="connsiteY1-36" fmla="*/ 0 h 1096135"/>
              <a:gd name="connsiteX2-37" fmla="*/ 1875476 w 1875476"/>
              <a:gd name="connsiteY2-38" fmla="*/ 1096135 h 1096135"/>
              <a:gd name="connsiteX3-39" fmla="*/ 0 w 1875476"/>
              <a:gd name="connsiteY3-40" fmla="*/ 1058035 h 1096135"/>
              <a:gd name="connsiteX0-41" fmla="*/ 0 w 1875476"/>
              <a:gd name="connsiteY0-42" fmla="*/ 1070735 h 1108835"/>
              <a:gd name="connsiteX1-43" fmla="*/ 876482 w 1875476"/>
              <a:gd name="connsiteY1-44" fmla="*/ 0 h 1108835"/>
              <a:gd name="connsiteX2-45" fmla="*/ 1875476 w 1875476"/>
              <a:gd name="connsiteY2-46" fmla="*/ 1108835 h 1108835"/>
              <a:gd name="connsiteX3-47" fmla="*/ 0 w 1875476"/>
              <a:gd name="connsiteY3-48" fmla="*/ 1070735 h 11088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75476" h="1108835">
                <a:moveTo>
                  <a:pt x="0" y="1070735"/>
                </a:moveTo>
                <a:lnTo>
                  <a:pt x="876482" y="0"/>
                </a:lnTo>
                <a:lnTo>
                  <a:pt x="1875476" y="1108835"/>
                </a:lnTo>
                <a:lnTo>
                  <a:pt x="0" y="1070735"/>
                </a:lnTo>
                <a:close/>
              </a:path>
            </a:pathLst>
          </a:custGeom>
          <a:noFill/>
          <a:ln w="3810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endParaRPr lang="zh-CN" altLang="en-US" sz="1500"/>
          </a:p>
        </p:txBody>
      </p:sp>
      <p:sp>
        <p:nvSpPr>
          <p:cNvPr id="51" name="等腰三角形 18"/>
          <p:cNvSpPr>
            <a:spLocks noChangeArrowheads="1"/>
          </p:cNvSpPr>
          <p:nvPr/>
        </p:nvSpPr>
        <p:spPr bwMode="auto">
          <a:xfrm>
            <a:off x="8031480" y="3122295"/>
            <a:ext cx="2529840" cy="1467485"/>
          </a:xfrm>
          <a:custGeom>
            <a:avLst/>
            <a:gdLst>
              <a:gd name="connsiteX0" fmla="*/ 0 w 1027239"/>
              <a:gd name="connsiteY0" fmla="*/ 981835 h 981835"/>
              <a:gd name="connsiteX1" fmla="*/ 513620 w 1027239"/>
              <a:gd name="connsiteY1" fmla="*/ 0 h 981835"/>
              <a:gd name="connsiteX2" fmla="*/ 1027239 w 1027239"/>
              <a:gd name="connsiteY2" fmla="*/ 981835 h 981835"/>
              <a:gd name="connsiteX3" fmla="*/ 0 w 1027239"/>
              <a:gd name="connsiteY3" fmla="*/ 981835 h 981835"/>
              <a:gd name="connsiteX0-1" fmla="*/ 0 w 1446339"/>
              <a:gd name="connsiteY0-2" fmla="*/ 981835 h 981835"/>
              <a:gd name="connsiteX1-3" fmla="*/ 513620 w 1446339"/>
              <a:gd name="connsiteY1-4" fmla="*/ 0 h 981835"/>
              <a:gd name="connsiteX2-5" fmla="*/ 1446339 w 1446339"/>
              <a:gd name="connsiteY2-6" fmla="*/ 854835 h 981835"/>
              <a:gd name="connsiteX3-7" fmla="*/ 0 w 1446339"/>
              <a:gd name="connsiteY3-8" fmla="*/ 981835 h 981835"/>
              <a:gd name="connsiteX0-9" fmla="*/ 0 w 1433639"/>
              <a:gd name="connsiteY0-10" fmla="*/ 892935 h 892935"/>
              <a:gd name="connsiteX1-11" fmla="*/ 500920 w 1433639"/>
              <a:gd name="connsiteY1-12" fmla="*/ 0 h 892935"/>
              <a:gd name="connsiteX2-13" fmla="*/ 1433639 w 1433639"/>
              <a:gd name="connsiteY2-14" fmla="*/ 854835 h 892935"/>
              <a:gd name="connsiteX3-15" fmla="*/ 0 w 1433639"/>
              <a:gd name="connsiteY3-16" fmla="*/ 892935 h 8929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433639" h="892935">
                <a:moveTo>
                  <a:pt x="0" y="892935"/>
                </a:moveTo>
                <a:lnTo>
                  <a:pt x="500920" y="0"/>
                </a:lnTo>
                <a:lnTo>
                  <a:pt x="1433639" y="854835"/>
                </a:lnTo>
                <a:lnTo>
                  <a:pt x="0" y="892935"/>
                </a:lnTo>
                <a:close/>
              </a:path>
            </a:pathLst>
          </a:custGeom>
          <a:noFill/>
          <a:ln w="3810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endParaRPr lang="zh-CN" altLang="en-US" sz="15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6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10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98996" y="83993"/>
            <a:ext cx="2797459" cy="1339850"/>
            <a:chOff x="3222115" y="3035528"/>
            <a:chExt cx="2797459" cy="1339850"/>
          </a:xfrm>
        </p:grpSpPr>
        <p:grpSp>
          <p:nvGrpSpPr>
            <p:cNvPr id="10" name="组合 3"/>
            <p:cNvGrpSpPr/>
            <p:nvPr/>
          </p:nvGrpSpPr>
          <p:grpSpPr bwMode="auto">
            <a:xfrm>
              <a:off x="3733756" y="3035528"/>
              <a:ext cx="2285818" cy="1339850"/>
              <a:chOff x="905" y="49"/>
              <a:chExt cx="3813" cy="2332"/>
            </a:xfrm>
          </p:grpSpPr>
          <p:pic>
            <p:nvPicPr>
              <p:cNvPr id="12" name="图片 11" descr="图片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49"/>
                <a:ext cx="1694" cy="2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2" descr="ktxj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565" r="62675" b="10593"/>
              <a:stretch>
                <a:fillRect/>
              </a:stretch>
            </p:blipFill>
            <p:spPr bwMode="auto">
              <a:xfrm>
                <a:off x="905" y="574"/>
                <a:ext cx="2476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图片 5" descr="stlx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90112" b="-2156"/>
            <a:stretch>
              <a:fillRect/>
            </a:stretch>
          </p:blipFill>
          <p:spPr bwMode="auto">
            <a:xfrm>
              <a:off x="3222115" y="3324467"/>
              <a:ext cx="511641" cy="60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20482"/>
          <p:cNvSpPr txBox="1"/>
          <p:nvPr/>
        </p:nvSpPr>
        <p:spPr>
          <a:xfrm>
            <a:off x="2565400" y="2213610"/>
            <a:ext cx="5433060" cy="53403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三角形具有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稳定性。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文本框 20482"/>
          <p:cNvSpPr txBox="1"/>
          <p:nvPr/>
        </p:nvSpPr>
        <p:spPr>
          <a:xfrm>
            <a:off x="2565400" y="3361055"/>
            <a:ext cx="5433060" cy="53403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边形具有易变形性。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文本框 20482"/>
          <p:cNvSpPr txBox="1"/>
          <p:nvPr/>
        </p:nvSpPr>
        <p:spPr>
          <a:xfrm>
            <a:off x="2565400" y="4408805"/>
            <a:ext cx="5433060" cy="97726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生活中的很多物体的设计都用到了三角形的稳定性。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" name="MH_Other_1"/>
          <p:cNvSpPr/>
          <p:nvPr>
            <p:custDataLst>
              <p:tags r:id="rId6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7"/>
            </p:custDataLst>
          </p:nvPr>
        </p:nvSpPr>
        <p:spPr>
          <a:xfrm rot="588792">
            <a:off x="8246745" y="5325110"/>
            <a:ext cx="3031490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lnSpcReduction="20000"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三角形的稳定性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MH_Other_2"/>
          <p:cNvSpPr/>
          <p:nvPr>
            <p:custDataLst>
              <p:tags r:id="rId8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0" grpId="0" bldLvl="0" animBg="1"/>
      <p:bldP spid="21" grpId="0" bldLvl="0" animBg="1"/>
      <p:bldP spid="2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教材第65页练习十五第2题。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76813" y="-117520"/>
            <a:ext cx="3206772" cy="1608773"/>
            <a:chOff x="76813" y="-117520"/>
            <a:chExt cx="3206772" cy="1608773"/>
          </a:xfrm>
        </p:grpSpPr>
        <p:grpSp>
          <p:nvGrpSpPr>
            <p:cNvPr id="3" name="组合 3"/>
            <p:cNvGrpSpPr/>
            <p:nvPr/>
          </p:nvGrpSpPr>
          <p:grpSpPr bwMode="auto">
            <a:xfrm>
              <a:off x="595363" y="-117520"/>
              <a:ext cx="2688222" cy="1608773"/>
              <a:chOff x="920" y="49"/>
              <a:chExt cx="4233" cy="2535"/>
            </a:xfrm>
          </p:grpSpPr>
          <p:pic>
            <p:nvPicPr>
              <p:cNvPr id="5" name="图片 4" descr="图片1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8" y="49"/>
                <a:ext cx="2215" cy="2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5" descr="zysj"/>
              <p:cNvPicPr>
                <a:picLocks noChangeAspect="1"/>
              </p:cNvPicPr>
              <p:nvPr/>
            </p:nvPicPr>
            <p:blipFill rotWithShape="1"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650" r="62866" b="1138"/>
              <a:stretch>
                <a:fillRect/>
              </a:stretch>
            </p:blipFill>
            <p:spPr bwMode="auto">
              <a:xfrm>
                <a:off x="920" y="820"/>
                <a:ext cx="2278" cy="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" name="图片 5" descr="ktxj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296" b="-6696"/>
            <a:stretch>
              <a:fillRect/>
            </a:stretch>
          </p:blipFill>
          <p:spPr bwMode="auto">
            <a:xfrm>
              <a:off x="76813" y="381934"/>
              <a:ext cx="518550" cy="60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680" y="1270635"/>
            <a:ext cx="3152775" cy="201866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3440" y="3100070"/>
            <a:ext cx="2287905" cy="235775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1335" y="1348105"/>
            <a:ext cx="2520315" cy="2019935"/>
          </a:xfrm>
          <a:prstGeom prst="rect">
            <a:avLst/>
          </a:prstGeom>
        </p:spPr>
      </p:pic>
      <p:pic>
        <p:nvPicPr>
          <p:cNvPr id="103" name="图片 102"/>
          <p:cNvPicPr/>
          <p:nvPr/>
        </p:nvPicPr>
        <p:blipFill>
          <a:blip r:embed="rId10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5045" y="3289300"/>
            <a:ext cx="2291715" cy="2461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图片 103"/>
          <p:cNvPicPr/>
          <p:nvPr/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6250" y="927100"/>
            <a:ext cx="3115310" cy="311531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0" name="组合 31"/>
          <p:cNvGrpSpPr/>
          <p:nvPr/>
        </p:nvGrpSpPr>
        <p:grpSpPr bwMode="auto">
          <a:xfrm rot="600000">
            <a:off x="1366520" y="2138045"/>
            <a:ext cx="776605" cy="678815"/>
            <a:chOff x="-36718" y="-62432"/>
            <a:chExt cx="788099" cy="675213"/>
          </a:xfrm>
        </p:grpSpPr>
        <p:cxnSp>
          <p:nvCxnSpPr>
            <p:cNvPr id="41" name="直接连接符 16"/>
            <p:cNvCxnSpPr>
              <a:cxnSpLocks noChangeShapeType="1"/>
            </p:cNvCxnSpPr>
            <p:nvPr/>
          </p:nvCxnSpPr>
          <p:spPr bwMode="auto">
            <a:xfrm flipV="1">
              <a:off x="-36718" y="-62432"/>
              <a:ext cx="788097" cy="20422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" name="直接连接符 23"/>
            <p:cNvCxnSpPr>
              <a:cxnSpLocks noChangeShapeType="1"/>
            </p:cNvCxnSpPr>
            <p:nvPr/>
          </p:nvCxnSpPr>
          <p:spPr bwMode="auto">
            <a:xfrm>
              <a:off x="1" y="141872"/>
              <a:ext cx="144017" cy="47090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直接连接符 27"/>
            <p:cNvCxnSpPr>
              <a:cxnSpLocks noChangeShapeType="1"/>
            </p:cNvCxnSpPr>
            <p:nvPr/>
          </p:nvCxnSpPr>
          <p:spPr bwMode="auto">
            <a:xfrm flipH="1">
              <a:off x="144017" y="-62432"/>
              <a:ext cx="607364" cy="675213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4" name="组合 71"/>
          <p:cNvGrpSpPr/>
          <p:nvPr/>
        </p:nvGrpSpPr>
        <p:grpSpPr bwMode="auto">
          <a:xfrm flipH="1">
            <a:off x="2509926" y="4066319"/>
            <a:ext cx="350838" cy="438150"/>
            <a:chOff x="0" y="-98"/>
            <a:chExt cx="526320" cy="658015"/>
          </a:xfrm>
        </p:grpSpPr>
        <p:cxnSp>
          <p:nvCxnSpPr>
            <p:cNvPr id="45" name="直接连接符 77"/>
            <p:cNvCxnSpPr>
              <a:cxnSpLocks noChangeShapeType="1"/>
            </p:cNvCxnSpPr>
            <p:nvPr/>
          </p:nvCxnSpPr>
          <p:spPr bwMode="auto">
            <a:xfrm flipV="1">
              <a:off x="15926" y="4678"/>
              <a:ext cx="51039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直接连接符 78"/>
            <p:cNvCxnSpPr>
              <a:cxnSpLocks noChangeShapeType="1"/>
            </p:cNvCxnSpPr>
            <p:nvPr/>
          </p:nvCxnSpPr>
          <p:spPr bwMode="auto">
            <a:xfrm>
              <a:off x="0" y="-98"/>
              <a:ext cx="526320" cy="63896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" name="直接连接符 79"/>
            <p:cNvCxnSpPr>
              <a:cxnSpLocks noChangeShapeType="1"/>
            </p:cNvCxnSpPr>
            <p:nvPr/>
          </p:nvCxnSpPr>
          <p:spPr bwMode="auto">
            <a:xfrm>
              <a:off x="525346" y="4678"/>
              <a:ext cx="974" cy="65323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8" name="组合 10"/>
          <p:cNvGrpSpPr/>
          <p:nvPr/>
        </p:nvGrpSpPr>
        <p:grpSpPr bwMode="auto">
          <a:xfrm>
            <a:off x="5182195" y="1984194"/>
            <a:ext cx="352425" cy="519113"/>
            <a:chOff x="0" y="0"/>
            <a:chExt cx="352701" cy="518561"/>
          </a:xfrm>
        </p:grpSpPr>
        <p:cxnSp>
          <p:nvCxnSpPr>
            <p:cNvPr id="49" name="直接连接符 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352701" cy="7200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" name="直接连接符 7"/>
            <p:cNvCxnSpPr>
              <a:cxnSpLocks noChangeShapeType="1"/>
            </p:cNvCxnSpPr>
            <p:nvPr/>
          </p:nvCxnSpPr>
          <p:spPr bwMode="auto">
            <a:xfrm>
              <a:off x="0" y="72008"/>
              <a:ext cx="352701" cy="43959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" name="直接连接符 9"/>
            <p:cNvCxnSpPr>
              <a:cxnSpLocks noChangeShapeType="1"/>
            </p:cNvCxnSpPr>
            <p:nvPr/>
          </p:nvCxnSpPr>
          <p:spPr bwMode="auto">
            <a:xfrm flipV="1">
              <a:off x="352701" y="0"/>
              <a:ext cx="0" cy="51856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6513195" y="3305810"/>
            <a:ext cx="1397635" cy="572770"/>
          </a:xfrm>
          <a:prstGeom prst="triangle">
            <a:avLst>
              <a:gd name="adj" fmla="val 51431"/>
            </a:avLst>
          </a:prstGeom>
          <a:noFill/>
          <a:ln w="57150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  <p:sp>
        <p:nvSpPr>
          <p:cNvPr id="52" name="AutoShape 4"/>
          <p:cNvSpPr>
            <a:spLocks noChangeArrowheads="1"/>
          </p:cNvSpPr>
          <p:nvPr/>
        </p:nvSpPr>
        <p:spPr bwMode="auto">
          <a:xfrm>
            <a:off x="9611995" y="1270635"/>
            <a:ext cx="1117600" cy="491490"/>
          </a:xfrm>
          <a:prstGeom prst="triangle">
            <a:avLst>
              <a:gd name="adj" fmla="val 51431"/>
            </a:avLst>
          </a:prstGeom>
          <a:noFill/>
          <a:ln w="38100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 animBg="1"/>
      <p:bldP spid="5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8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10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105" name="图片 104"/>
          <p:cNvPicPr/>
          <p:nvPr/>
        </p:nvPicPr>
        <p:blipFill>
          <a:blip r:embed="rId7"/>
          <a:stretch>
            <a:fillRect/>
          </a:stretch>
        </p:blipFill>
        <p:spPr>
          <a:xfrm>
            <a:off x="2712720" y="1417320"/>
            <a:ext cx="6766560" cy="4389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" name="图片 105"/>
          <p:cNvPicPr/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3870" y="1056640"/>
            <a:ext cx="6375400" cy="5111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1" name="Picture 18" descr="chiz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845" y="3027694"/>
            <a:ext cx="3087564" cy="1659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2" descr="u5jx02_0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6" t="27665" r="27157" b="30336"/>
          <a:stretch>
            <a:fillRect/>
          </a:stretch>
        </p:blipFill>
        <p:spPr bwMode="auto">
          <a:xfrm>
            <a:off x="2814548" y="2926729"/>
            <a:ext cx="3024336" cy="186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1968" y="2783939"/>
            <a:ext cx="1490297" cy="210287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62" y="2792139"/>
            <a:ext cx="1351359" cy="1926728"/>
          </a:xfrm>
          <a:prstGeom prst="rect">
            <a:avLst/>
          </a:prstGeom>
        </p:spPr>
      </p:pic>
      <p:sp>
        <p:nvSpPr>
          <p:cNvPr id="25" name="标题 5"/>
          <p:cNvSpPr>
            <a:spLocks noGrp="1"/>
          </p:cNvSpPr>
          <p:nvPr/>
        </p:nvSpPr>
        <p:spPr>
          <a:xfrm>
            <a:off x="3030467" y="416228"/>
            <a:ext cx="6130925" cy="8509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zh-CN" altLang="en-US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游戏：比力气</a:t>
            </a:r>
            <a:endParaRPr lang="zh-CN" altLang="en-US" sz="4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4"/>
          <p:cNvSpPr txBox="1"/>
          <p:nvPr/>
        </p:nvSpPr>
        <p:spPr>
          <a:xfrm>
            <a:off x="-20955" y="1576070"/>
            <a:ext cx="12538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规则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每人一个图形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拉动这个图形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只要使它的形状发生变化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就算胜。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1" name="Picture 18" descr="chiz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050" y="1571639"/>
            <a:ext cx="3087564" cy="1659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2" descr="u5jx02_0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6" t="27665" r="27157" b="30336"/>
          <a:stretch>
            <a:fillRect/>
          </a:stretch>
        </p:blipFill>
        <p:spPr bwMode="auto">
          <a:xfrm>
            <a:off x="2803753" y="1470674"/>
            <a:ext cx="3024336" cy="186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173" y="1327884"/>
            <a:ext cx="1490297" cy="210287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67" y="1336084"/>
            <a:ext cx="1351359" cy="1926728"/>
          </a:xfrm>
          <a:prstGeom prst="rect">
            <a:avLst/>
          </a:prstGeom>
        </p:spPr>
      </p:pic>
      <p:sp>
        <p:nvSpPr>
          <p:cNvPr id="9" name="TextBox 14"/>
          <p:cNvSpPr txBox="1"/>
          <p:nvPr/>
        </p:nvSpPr>
        <p:spPr>
          <a:xfrm>
            <a:off x="4064218" y="3936259"/>
            <a:ext cx="40645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为什么女生赢了？</a:t>
            </a:r>
            <a:endParaRPr lang="zh-CN" altLang="en-US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89997" y="5081978"/>
            <a:ext cx="521208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因为三角形不容易变形。</a:t>
            </a:r>
            <a:endParaRPr lang="zh-CN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0" name="TextBox 14"/>
          <p:cNvSpPr txBox="1"/>
          <p:nvPr/>
        </p:nvSpPr>
        <p:spPr>
          <a:xfrm>
            <a:off x="3851275" y="1099185"/>
            <a:ext cx="4489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为什么做成三角形？</a:t>
            </a:r>
            <a:endParaRPr lang="zh-CN" altLang="en-US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990" y="1845945"/>
            <a:ext cx="4236720" cy="271272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3295" y="2661920"/>
            <a:ext cx="3021965" cy="311404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9115" y="2081530"/>
            <a:ext cx="3361690" cy="2694305"/>
          </a:xfrm>
          <a:prstGeom prst="rect">
            <a:avLst/>
          </a:prstGeom>
        </p:spPr>
      </p:pic>
      <p:grpSp>
        <p:nvGrpSpPr>
          <p:cNvPr id="40" name="组合 31"/>
          <p:cNvGrpSpPr/>
          <p:nvPr/>
        </p:nvGrpSpPr>
        <p:grpSpPr bwMode="auto">
          <a:xfrm rot="240000">
            <a:off x="2043430" y="3098800"/>
            <a:ext cx="1014730" cy="742315"/>
            <a:chOff x="-36718" y="-62432"/>
            <a:chExt cx="788099" cy="675213"/>
          </a:xfrm>
        </p:grpSpPr>
        <p:cxnSp>
          <p:nvCxnSpPr>
            <p:cNvPr id="41" name="直接连接符 16"/>
            <p:cNvCxnSpPr>
              <a:cxnSpLocks noChangeShapeType="1"/>
            </p:cNvCxnSpPr>
            <p:nvPr/>
          </p:nvCxnSpPr>
          <p:spPr bwMode="auto">
            <a:xfrm flipV="1">
              <a:off x="-36718" y="-62432"/>
              <a:ext cx="788097" cy="20422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" name="直接连接符 23"/>
            <p:cNvCxnSpPr>
              <a:cxnSpLocks noChangeShapeType="1"/>
            </p:cNvCxnSpPr>
            <p:nvPr/>
          </p:nvCxnSpPr>
          <p:spPr bwMode="auto">
            <a:xfrm>
              <a:off x="1" y="141872"/>
              <a:ext cx="144017" cy="47090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直接连接符 27"/>
            <p:cNvCxnSpPr>
              <a:cxnSpLocks noChangeShapeType="1"/>
            </p:cNvCxnSpPr>
            <p:nvPr/>
          </p:nvCxnSpPr>
          <p:spPr bwMode="auto">
            <a:xfrm flipH="1">
              <a:off x="144017" y="-62432"/>
              <a:ext cx="607364" cy="675213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4" name="组合 71"/>
          <p:cNvGrpSpPr/>
          <p:nvPr/>
        </p:nvGrpSpPr>
        <p:grpSpPr bwMode="auto">
          <a:xfrm flipH="1">
            <a:off x="5299710" y="3875405"/>
            <a:ext cx="447675" cy="546100"/>
            <a:chOff x="0" y="-98"/>
            <a:chExt cx="526320" cy="658015"/>
          </a:xfrm>
        </p:grpSpPr>
        <p:cxnSp>
          <p:nvCxnSpPr>
            <p:cNvPr id="45" name="直接连接符 77"/>
            <p:cNvCxnSpPr>
              <a:cxnSpLocks noChangeShapeType="1"/>
            </p:cNvCxnSpPr>
            <p:nvPr/>
          </p:nvCxnSpPr>
          <p:spPr bwMode="auto">
            <a:xfrm flipV="1">
              <a:off x="15926" y="4678"/>
              <a:ext cx="51039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直接连接符 78"/>
            <p:cNvCxnSpPr>
              <a:cxnSpLocks noChangeShapeType="1"/>
            </p:cNvCxnSpPr>
            <p:nvPr/>
          </p:nvCxnSpPr>
          <p:spPr bwMode="auto">
            <a:xfrm>
              <a:off x="0" y="-98"/>
              <a:ext cx="526320" cy="63896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" name="直接连接符 79"/>
            <p:cNvCxnSpPr>
              <a:cxnSpLocks noChangeShapeType="1"/>
            </p:cNvCxnSpPr>
            <p:nvPr/>
          </p:nvCxnSpPr>
          <p:spPr bwMode="auto">
            <a:xfrm>
              <a:off x="525346" y="4678"/>
              <a:ext cx="974" cy="65323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8" name="组合 10"/>
          <p:cNvGrpSpPr/>
          <p:nvPr/>
        </p:nvGrpSpPr>
        <p:grpSpPr bwMode="auto">
          <a:xfrm>
            <a:off x="9251950" y="2920365"/>
            <a:ext cx="514350" cy="746125"/>
            <a:chOff x="0" y="0"/>
            <a:chExt cx="352701" cy="518561"/>
          </a:xfrm>
        </p:grpSpPr>
        <p:cxnSp>
          <p:nvCxnSpPr>
            <p:cNvPr id="49" name="直接连接符 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352701" cy="7200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直接连接符 7"/>
            <p:cNvCxnSpPr>
              <a:cxnSpLocks noChangeShapeType="1"/>
            </p:cNvCxnSpPr>
            <p:nvPr/>
          </p:nvCxnSpPr>
          <p:spPr bwMode="auto">
            <a:xfrm>
              <a:off x="0" y="72008"/>
              <a:ext cx="352701" cy="43959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" name="直接连接符 9"/>
            <p:cNvCxnSpPr>
              <a:cxnSpLocks noChangeShapeType="1"/>
            </p:cNvCxnSpPr>
            <p:nvPr/>
          </p:nvCxnSpPr>
          <p:spPr bwMode="auto">
            <a:xfrm flipV="1">
              <a:off x="352701" y="0"/>
              <a:ext cx="0" cy="51856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5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77" name="AutoShape 27"/>
          <p:cNvSpPr>
            <a:spLocks noChangeArrowheads="1"/>
          </p:cNvSpPr>
          <p:nvPr/>
        </p:nvSpPr>
        <p:spPr bwMode="auto">
          <a:xfrm>
            <a:off x="3755390" y="683895"/>
            <a:ext cx="6325235" cy="2088515"/>
          </a:xfrm>
          <a:prstGeom prst="roundRect">
            <a:avLst/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我们来做一个实验。用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根木条钉成一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个三角形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。用手拉一拉，你发现了什么？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2392680" y="4204335"/>
            <a:ext cx="6969968" cy="1962150"/>
            <a:chOff x="914400" y="4210050"/>
            <a:chExt cx="6969373" cy="1962150"/>
          </a:xfrm>
        </p:grpSpPr>
        <p:pic>
          <p:nvPicPr>
            <p:cNvPr id="7174" name="Picture 14" descr="{5E08C459-9BA0-421D-B496-4361D6C5C976}副本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400" y="4210050"/>
              <a:ext cx="1720850" cy="1962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5" name="AutoShape 27"/>
            <p:cNvSpPr>
              <a:spLocks noChangeArrowheads="1"/>
            </p:cNvSpPr>
            <p:nvPr/>
          </p:nvSpPr>
          <p:spPr bwMode="auto">
            <a:xfrm>
              <a:off x="2762250" y="5038725"/>
              <a:ext cx="5121523" cy="694531"/>
            </a:xfrm>
            <a:prstGeom prst="wedgeRoundRectCallout">
              <a:avLst>
                <a:gd name="adj1" fmla="val -54361"/>
                <a:gd name="adj2" fmla="val -2256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</a:t>
              </a:r>
              <a:r>
                <a:rPr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</a:t>
              </a:r>
              <a:r>
                <a:rPr lang="zh-CN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三角形不容易</a:t>
              </a:r>
              <a:r>
                <a:rPr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拉动</a:t>
              </a:r>
              <a:r>
                <a:rPr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162" name="Picture 18" descr="chizi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445" y="3124200"/>
            <a:ext cx="3039745" cy="163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10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1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2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ags/tag6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ags/tag8.xml><?xml version="1.0" encoding="utf-8"?>
<p:tagLst xmlns:p="http://schemas.openxmlformats.org/presentationml/2006/main">
  <p:tag name="KSO_WM_UNIT_PLACING_PICTURE_USER_VIEWPORT" val="{&quot;height&quot;:1847,&quot;width&quot;:3217}"/>
</p:tagLst>
</file>

<file path=ppt/tags/tag9.xml><?xml version="1.0" encoding="utf-8"?>
<p:tagLst xmlns:p="http://schemas.openxmlformats.org/presentationml/2006/main">
  <p:tag name="KSO_WM_UNIT_PLACING_PICTURE_USER_VIEWPORT" val="{&quot;height&quot;:2805,&quot;width&quot;:2850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586</Words>
  <Application>WPS 演示</Application>
  <PresentationFormat>自定义</PresentationFormat>
  <Paragraphs>63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Times New Roman</vt:lpstr>
      <vt:lpstr>楷体_GB2312</vt:lpstr>
      <vt:lpstr>新宋体</vt:lpstr>
      <vt:lpstr>Arial Unicode MS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Miao</cp:lastModifiedBy>
  <cp:revision>2253</cp:revision>
  <dcterms:created xsi:type="dcterms:W3CDTF">2017-11-13T08:28:00Z</dcterms:created>
  <dcterms:modified xsi:type="dcterms:W3CDTF">2021-09-25T07:04:43Z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7850217729E646C28B1A9FEB20D1340D</vt:lpwstr>
  </property>
</Properties>
</file>